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nton" pitchFamily="2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Impact" panose="020B0806030902050204" pitchFamily="34" charset="0"/>
      <p:regular r:id="rId16"/>
    </p:embeddedFont>
    <p:embeddedFont>
      <p:font typeface="Poppins" panose="00000500000000000000" pitchFamily="2" charset="0"/>
      <p:regular r:id="rId17"/>
    </p:embeddedFont>
    <p:embeddedFont>
      <p:font typeface="Poppins Bold" panose="00000800000000000000" charset="0"/>
      <p:regular r:id="rId18"/>
    </p:embeddedFont>
    <p:embeddedFont>
      <p:font typeface="Poppins Medium" panose="00000600000000000000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svg>
</file>

<file path=ppt/media/image11.jpe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2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366517">
            <a:off x="8172982" y="-1441747"/>
            <a:ext cx="12307770" cy="7200900"/>
          </a:xfrm>
          <a:custGeom>
            <a:avLst/>
            <a:gdLst/>
            <a:ahLst/>
            <a:cxnLst/>
            <a:rect l="l" t="t" r="r" b="b"/>
            <a:pathLst>
              <a:path w="12307770" h="7200900">
                <a:moveTo>
                  <a:pt x="0" y="0"/>
                </a:moveTo>
                <a:lnTo>
                  <a:pt x="12307770" y="0"/>
                </a:lnTo>
                <a:lnTo>
                  <a:pt x="1230777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493551">
            <a:off x="-3091661" y="3509943"/>
            <a:ext cx="15325477" cy="8242765"/>
          </a:xfrm>
          <a:custGeom>
            <a:avLst/>
            <a:gdLst/>
            <a:ahLst/>
            <a:cxnLst/>
            <a:rect l="l" t="t" r="r" b="b"/>
            <a:pathLst>
              <a:path w="15325477" h="8242765">
                <a:moveTo>
                  <a:pt x="0" y="0"/>
                </a:moveTo>
                <a:lnTo>
                  <a:pt x="15325477" y="0"/>
                </a:lnTo>
                <a:lnTo>
                  <a:pt x="15325477" y="8242765"/>
                </a:lnTo>
                <a:lnTo>
                  <a:pt x="0" y="82427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350042" y="349542"/>
            <a:ext cx="9587917" cy="9587917"/>
          </a:xfrm>
          <a:custGeom>
            <a:avLst/>
            <a:gdLst/>
            <a:ahLst/>
            <a:cxnLst/>
            <a:rect l="l" t="t" r="r" b="b"/>
            <a:pathLst>
              <a:path w="9587917" h="9587917">
                <a:moveTo>
                  <a:pt x="0" y="0"/>
                </a:moveTo>
                <a:lnTo>
                  <a:pt x="9587916" y="0"/>
                </a:lnTo>
                <a:lnTo>
                  <a:pt x="9587916" y="9587916"/>
                </a:lnTo>
                <a:lnTo>
                  <a:pt x="0" y="95879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130634" y="2113198"/>
            <a:ext cx="14319257" cy="5489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51"/>
              </a:lnSpc>
            </a:pPr>
            <a:r>
              <a:rPr lang="en-US" sz="14893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AI AGENT-BASED SUDOKU SOLVER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78908" y="8657717"/>
            <a:ext cx="5318100" cy="600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6"/>
              </a:lnSpc>
            </a:pPr>
            <a:r>
              <a:rPr lang="en-US" sz="3200" spc="74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CSE440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7796" y="-3767991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521853" y="2089310"/>
            <a:ext cx="2948680" cy="2959442"/>
          </a:xfrm>
          <a:custGeom>
            <a:avLst/>
            <a:gdLst/>
            <a:ahLst/>
            <a:cxnLst/>
            <a:rect l="l" t="t" r="r" b="b"/>
            <a:pathLst>
              <a:path w="2948680" h="2959442">
                <a:moveTo>
                  <a:pt x="0" y="0"/>
                </a:moveTo>
                <a:lnTo>
                  <a:pt x="2948680" y="0"/>
                </a:lnTo>
                <a:lnTo>
                  <a:pt x="2948680" y="2959442"/>
                </a:lnTo>
                <a:lnTo>
                  <a:pt x="0" y="29594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86508" y="-938824"/>
            <a:ext cx="4099837" cy="4114800"/>
          </a:xfrm>
          <a:custGeom>
            <a:avLst/>
            <a:gdLst/>
            <a:ahLst/>
            <a:cxnLst/>
            <a:rect l="l" t="t" r="r" b="b"/>
            <a:pathLst>
              <a:path w="4099837" h="4114800">
                <a:moveTo>
                  <a:pt x="0" y="0"/>
                </a:moveTo>
                <a:lnTo>
                  <a:pt x="4099837" y="0"/>
                </a:lnTo>
                <a:lnTo>
                  <a:pt x="409983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936200" y="9083515"/>
            <a:ext cx="2378335" cy="2387015"/>
          </a:xfrm>
          <a:custGeom>
            <a:avLst/>
            <a:gdLst/>
            <a:ahLst/>
            <a:cxnLst/>
            <a:rect l="l" t="t" r="r" b="b"/>
            <a:pathLst>
              <a:path w="2378335" h="2387015">
                <a:moveTo>
                  <a:pt x="0" y="0"/>
                </a:moveTo>
                <a:lnTo>
                  <a:pt x="2378334" y="0"/>
                </a:lnTo>
                <a:lnTo>
                  <a:pt x="2378334" y="2387015"/>
                </a:lnTo>
                <a:lnTo>
                  <a:pt x="0" y="23870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373883" y="5552449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552389" y="611665"/>
            <a:ext cx="6640906" cy="2821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Group -2</a:t>
            </a:r>
          </a:p>
          <a:p>
            <a:pPr algn="ctr">
              <a:lnSpc>
                <a:spcPts val="11000"/>
              </a:lnSpc>
            </a:pPr>
            <a:r>
              <a:rPr lang="en-US" sz="9734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TEAM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34637" y="5230042"/>
            <a:ext cx="4720543" cy="608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25"/>
              </a:lnSpc>
            </a:pPr>
            <a:r>
              <a:rPr lang="en-US" sz="3447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Rifa</a:t>
            </a:r>
            <a:r>
              <a:rPr lang="en-US" sz="344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447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Nanziba</a:t>
            </a:r>
            <a:r>
              <a:rPr lang="en-US" sz="344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447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keka</a:t>
            </a:r>
            <a:endParaRPr lang="en-US" sz="3447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268441" y="5846850"/>
            <a:ext cx="4964674" cy="50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05"/>
              </a:lnSpc>
            </a:pPr>
            <a:r>
              <a:rPr lang="en-US" sz="2861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ID : 2021936642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268441" y="3574620"/>
            <a:ext cx="5678546" cy="608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25"/>
              </a:lnSpc>
            </a:pPr>
            <a:r>
              <a:rPr lang="en-US" sz="344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Md. Shakibur Rahman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634636" y="6684929"/>
            <a:ext cx="4720543" cy="608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25"/>
              </a:lnSpc>
            </a:pPr>
            <a:r>
              <a:rPr lang="en-US" sz="3447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Sabiqun</a:t>
            </a:r>
            <a:r>
              <a:rPr lang="en-US" sz="3447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Nahar </a:t>
            </a:r>
            <a:r>
              <a:rPr lang="en-US" sz="3447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Ritu</a:t>
            </a:r>
            <a:endParaRPr lang="en-US" sz="3447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268441" y="4271109"/>
            <a:ext cx="4964674" cy="50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05"/>
              </a:lnSpc>
            </a:pPr>
            <a:r>
              <a:rPr lang="en-US" sz="2861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ID : 2013534042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512570" y="7430020"/>
            <a:ext cx="4964674" cy="50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05"/>
              </a:lnSpc>
            </a:pPr>
            <a:r>
              <a:rPr lang="en-US" sz="2861" b="1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ID : 2021597642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433588" y="5806884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141025" y="-1506483"/>
            <a:ext cx="7060793" cy="6649983"/>
          </a:xfrm>
          <a:custGeom>
            <a:avLst/>
            <a:gdLst/>
            <a:ahLst/>
            <a:cxnLst/>
            <a:rect l="l" t="t" r="r" b="b"/>
            <a:pathLst>
              <a:path w="7060793" h="6649983">
                <a:moveTo>
                  <a:pt x="0" y="0"/>
                </a:moveTo>
                <a:lnTo>
                  <a:pt x="7060793" y="0"/>
                </a:lnTo>
                <a:lnTo>
                  <a:pt x="7060793" y="6649983"/>
                </a:lnTo>
                <a:lnTo>
                  <a:pt x="0" y="66499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4664621" y="-753127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931042" y="5267604"/>
            <a:ext cx="6356958" cy="4926834"/>
          </a:xfrm>
          <a:custGeom>
            <a:avLst/>
            <a:gdLst/>
            <a:ahLst/>
            <a:cxnLst/>
            <a:rect l="l" t="t" r="r" b="b"/>
            <a:pathLst>
              <a:path w="6356958" h="4926834">
                <a:moveTo>
                  <a:pt x="0" y="0"/>
                </a:moveTo>
                <a:lnTo>
                  <a:pt x="6356958" y="0"/>
                </a:lnTo>
                <a:lnTo>
                  <a:pt x="6356958" y="4926834"/>
                </a:lnTo>
                <a:lnTo>
                  <a:pt x="0" y="49268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b="-29027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2647093"/>
            <a:ext cx="10902342" cy="6748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49"/>
              </a:lnSpc>
            </a:pPr>
            <a:r>
              <a:rPr lang="en-US" sz="317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Sudoku is a logic puzzle requiring constraint-based reasoning. The goal is to develop an AI agent using constraint satisfaction techniques to solve puzzles efficiently and provide an interactive GUI for user input.</a:t>
            </a:r>
          </a:p>
          <a:p>
            <a:pPr algn="just">
              <a:lnSpc>
                <a:spcPts val="4449"/>
              </a:lnSpc>
            </a:pPr>
            <a:endParaRPr lang="en-US" sz="3178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6157" lvl="1" indent="-343079" algn="just">
              <a:lnSpc>
                <a:spcPts val="4449"/>
              </a:lnSpc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Objective:</a:t>
            </a:r>
          </a:p>
          <a:p>
            <a:pPr algn="just">
              <a:lnSpc>
                <a:spcPts val="4449"/>
              </a:lnSpc>
            </a:pPr>
            <a:endParaRPr lang="en-US" sz="3178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1372314" lvl="2" indent="-457438" algn="just">
              <a:lnSpc>
                <a:spcPts val="4449"/>
              </a:lnSpc>
              <a:buFont typeface="Arial"/>
              <a:buChar char="⚬"/>
            </a:pPr>
            <a:r>
              <a:rPr lang="en-US" sz="317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Solve Sudoku using AI (CSP + Backtracking)</a:t>
            </a:r>
          </a:p>
          <a:p>
            <a:pPr marL="1372314" lvl="2" indent="-457438" algn="just">
              <a:lnSpc>
                <a:spcPts val="4449"/>
              </a:lnSpc>
              <a:buFont typeface="Arial"/>
              <a:buChar char="⚬"/>
            </a:pPr>
            <a:r>
              <a:rPr lang="en-US" sz="317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 forward checking and heuristics</a:t>
            </a:r>
          </a:p>
          <a:p>
            <a:pPr marL="1372314" lvl="2" indent="-457438" algn="just">
              <a:lnSpc>
                <a:spcPts val="4449"/>
              </a:lnSpc>
              <a:buFont typeface="Arial"/>
              <a:buChar char="⚬"/>
            </a:pPr>
            <a:r>
              <a:rPr lang="en-US" sz="317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Create a user-friendly GUI with Tkinter</a:t>
            </a:r>
          </a:p>
          <a:p>
            <a:pPr algn="just">
              <a:lnSpc>
                <a:spcPts val="4449"/>
              </a:lnSpc>
            </a:pPr>
            <a:endParaRPr lang="en-US" sz="3178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1142011"/>
            <a:ext cx="11112325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8531"/>
              </a:lnSpc>
            </a:pPr>
            <a:r>
              <a:rPr lang="en-US" sz="755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INTRODUCTION &amp; OBJECTIVE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30674" y="6426980"/>
            <a:ext cx="4952166" cy="4114800"/>
          </a:xfrm>
          <a:custGeom>
            <a:avLst/>
            <a:gdLst/>
            <a:ahLst/>
            <a:cxnLst/>
            <a:rect l="l" t="t" r="r" b="b"/>
            <a:pathLst>
              <a:path w="4952166" h="4114800">
                <a:moveTo>
                  <a:pt x="0" y="0"/>
                </a:moveTo>
                <a:lnTo>
                  <a:pt x="4952166" y="0"/>
                </a:lnTo>
                <a:lnTo>
                  <a:pt x="49521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357801" y="266700"/>
            <a:ext cx="9201150" cy="9201150"/>
          </a:xfrm>
          <a:custGeom>
            <a:avLst/>
            <a:gdLst/>
            <a:ahLst/>
            <a:cxnLst/>
            <a:rect l="l" t="t" r="r" b="b"/>
            <a:pathLst>
              <a:path w="9201150" h="9201150">
                <a:moveTo>
                  <a:pt x="0" y="0"/>
                </a:moveTo>
                <a:lnTo>
                  <a:pt x="9201150" y="0"/>
                </a:lnTo>
                <a:lnTo>
                  <a:pt x="9201150" y="9201150"/>
                </a:lnTo>
                <a:lnTo>
                  <a:pt x="0" y="92011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412071" y="822021"/>
            <a:ext cx="14682423" cy="2821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SUDOKU AS A CSP PROBLEM</a:t>
            </a:r>
          </a:p>
          <a:p>
            <a:pPr algn="ctr">
              <a:lnSpc>
                <a:spcPts val="11000"/>
              </a:lnSpc>
            </a:pPr>
            <a:endParaRPr lang="en-US" sz="9734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4783217" y="-964573"/>
            <a:ext cx="4952166" cy="4114800"/>
          </a:xfrm>
          <a:custGeom>
            <a:avLst/>
            <a:gdLst/>
            <a:ahLst/>
            <a:cxnLst/>
            <a:rect l="l" t="t" r="r" b="b"/>
            <a:pathLst>
              <a:path w="4952166" h="4114800">
                <a:moveTo>
                  <a:pt x="0" y="0"/>
                </a:moveTo>
                <a:lnTo>
                  <a:pt x="4952166" y="0"/>
                </a:lnTo>
                <a:lnTo>
                  <a:pt x="49521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656154" y="6957670"/>
            <a:ext cx="4004369" cy="4150632"/>
          </a:xfrm>
          <a:custGeom>
            <a:avLst/>
            <a:gdLst/>
            <a:ahLst/>
            <a:cxnLst/>
            <a:rect l="l" t="t" r="r" b="b"/>
            <a:pathLst>
              <a:path w="4004369" h="4150632">
                <a:moveTo>
                  <a:pt x="0" y="0"/>
                </a:moveTo>
                <a:lnTo>
                  <a:pt x="4004369" y="0"/>
                </a:lnTo>
                <a:lnTo>
                  <a:pt x="4004369" y="4150632"/>
                </a:lnTo>
                <a:lnTo>
                  <a:pt x="0" y="41506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826" r="-1826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43200" y="2755301"/>
            <a:ext cx="11731244" cy="6419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7"/>
              </a:lnSpc>
            </a:pPr>
            <a:r>
              <a:rPr lang="en-US" sz="300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Sudoku is framed as a Constraint Satisfaction Problem (CSP) where each of the 81 cells is a variable with a domain of digits 1 to 9. The constraints ensure no duplicate values appear in any row, column, or 3×3 </a:t>
            </a:r>
            <a:r>
              <a:rPr lang="en-US" sz="300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subgrid</a:t>
            </a:r>
            <a:r>
              <a:rPr lang="en-US" sz="300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The solution satisfies all constraints without violating any Sudoku rule.</a:t>
            </a:r>
          </a:p>
          <a:p>
            <a:pPr algn="ctr">
              <a:lnSpc>
                <a:spcPts val="4207"/>
              </a:lnSpc>
            </a:pPr>
            <a:endParaRPr lang="en-US" sz="3005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4207"/>
              </a:lnSpc>
            </a:pPr>
            <a:r>
              <a:rPr lang="en-US" sz="300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Variables: Each of the 81 cells.</a:t>
            </a:r>
          </a:p>
          <a:p>
            <a:pPr algn="ctr">
              <a:lnSpc>
                <a:spcPts val="4207"/>
              </a:lnSpc>
            </a:pPr>
            <a:r>
              <a:rPr lang="en-US" sz="300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Domains: Digits 1 to 9 (or fixed value if pre-filled).</a:t>
            </a:r>
          </a:p>
          <a:p>
            <a:pPr algn="ctr">
              <a:lnSpc>
                <a:spcPts val="4207"/>
              </a:lnSpc>
            </a:pPr>
            <a:r>
              <a:rPr lang="en-US" sz="300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Constraints:</a:t>
            </a:r>
          </a:p>
          <a:p>
            <a:pPr algn="ctr">
              <a:lnSpc>
                <a:spcPts val="4207"/>
              </a:lnSpc>
            </a:pPr>
            <a:r>
              <a:rPr lang="en-US" sz="300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Each digit appears once in every row, column, and 3x3 box.</a:t>
            </a:r>
          </a:p>
          <a:p>
            <a:pPr algn="ctr">
              <a:lnSpc>
                <a:spcPts val="4207"/>
              </a:lnSpc>
            </a:pPr>
            <a:endParaRPr lang="en-US" sz="3005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4207"/>
              </a:lnSpc>
            </a:pPr>
            <a:endParaRPr lang="en-US" sz="3005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592224" y="-3732007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47918" y="325643"/>
            <a:ext cx="4932403" cy="10808055"/>
          </a:xfrm>
          <a:custGeom>
            <a:avLst/>
            <a:gdLst/>
            <a:ahLst/>
            <a:cxnLst/>
            <a:rect l="l" t="t" r="r" b="b"/>
            <a:pathLst>
              <a:path w="4932403" h="10808055">
                <a:moveTo>
                  <a:pt x="0" y="0"/>
                </a:moveTo>
                <a:lnTo>
                  <a:pt x="4932403" y="0"/>
                </a:lnTo>
                <a:lnTo>
                  <a:pt x="4932403" y="10808055"/>
                </a:lnTo>
                <a:lnTo>
                  <a:pt x="0" y="108080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917121" y="4900273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587333" y="1866001"/>
            <a:ext cx="11079767" cy="8868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9065" lvl="1" indent="-359533" algn="just">
              <a:lnSpc>
                <a:spcPts val="4662"/>
              </a:lnSpc>
              <a:buFont typeface="Arial"/>
              <a:buChar char="•"/>
            </a:pPr>
            <a:r>
              <a:rPr lang="en-US" sz="333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Backtracking Search:</a:t>
            </a:r>
            <a:r>
              <a:rPr lang="en-US" sz="333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 depth-first search technique that recursively tries values and backtracks if invalid.</a:t>
            </a:r>
          </a:p>
          <a:p>
            <a:pPr algn="just">
              <a:lnSpc>
                <a:spcPts val="4662"/>
              </a:lnSpc>
            </a:pPr>
            <a:endParaRPr lang="en-US" sz="333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719065" lvl="1" indent="-359533" algn="just">
              <a:lnSpc>
                <a:spcPts val="4662"/>
              </a:lnSpc>
              <a:buFont typeface="Arial"/>
              <a:buChar char="•"/>
            </a:pPr>
            <a:r>
              <a:rPr lang="en-US" sz="333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Forward Checking:</a:t>
            </a:r>
            <a:r>
              <a:rPr lang="en-US" sz="333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An inference technique that eliminates future values that would violate constraints.</a:t>
            </a:r>
          </a:p>
          <a:p>
            <a:pPr algn="just">
              <a:lnSpc>
                <a:spcPts val="4662"/>
              </a:lnSpc>
            </a:pPr>
            <a:endParaRPr lang="en-US" sz="333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719065" lvl="1" indent="-359533" algn="just">
              <a:lnSpc>
                <a:spcPts val="4662"/>
              </a:lnSpc>
              <a:buFont typeface="Arial"/>
              <a:buChar char="•"/>
            </a:pPr>
            <a:r>
              <a:rPr lang="en-US" sz="333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MRV Heuristic:</a:t>
            </a:r>
            <a:r>
              <a:rPr lang="en-US" sz="333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 variable selection heuristic that Chooses the variable (cell) with the fewest legal values next.</a:t>
            </a:r>
          </a:p>
          <a:p>
            <a:pPr algn="just">
              <a:lnSpc>
                <a:spcPts val="4662"/>
              </a:lnSpc>
            </a:pPr>
            <a:endParaRPr lang="en-US" sz="333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4662"/>
              </a:lnSpc>
            </a:pPr>
            <a:r>
              <a:rPr lang="en-US" sz="333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These techniques reduce search space and solve faster.</a:t>
            </a:r>
          </a:p>
          <a:p>
            <a:pPr algn="just">
              <a:lnSpc>
                <a:spcPts val="4662"/>
              </a:lnSpc>
            </a:pPr>
            <a:endParaRPr lang="en-US" sz="333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587333" y="192293"/>
            <a:ext cx="11079766" cy="28725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1210"/>
              </a:lnSpc>
            </a:pPr>
            <a:r>
              <a:rPr lang="en-US" sz="992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AI TECHNIQUES USED</a:t>
            </a:r>
          </a:p>
          <a:p>
            <a:pPr algn="r">
              <a:lnSpc>
                <a:spcPts val="11210"/>
              </a:lnSpc>
            </a:pPr>
            <a:endParaRPr lang="en-US" sz="992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021255">
            <a:off x="917609" y="5780776"/>
            <a:ext cx="4259304" cy="8050231"/>
          </a:xfrm>
          <a:custGeom>
            <a:avLst/>
            <a:gdLst/>
            <a:ahLst/>
            <a:cxnLst/>
            <a:rect l="l" t="t" r="r" b="b"/>
            <a:pathLst>
              <a:path w="4259304" h="8050231">
                <a:moveTo>
                  <a:pt x="0" y="0"/>
                </a:moveTo>
                <a:lnTo>
                  <a:pt x="4259304" y="0"/>
                </a:lnTo>
                <a:lnTo>
                  <a:pt x="4259304" y="8050231"/>
                </a:lnTo>
                <a:lnTo>
                  <a:pt x="0" y="80502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24200" y="570667"/>
            <a:ext cx="12866128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ALGORITHMS OVERVIEW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517496" y="2713827"/>
            <a:ext cx="5612544" cy="693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30"/>
              </a:lnSpc>
            </a:pPr>
            <a:r>
              <a:rPr lang="en-US" sz="3807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Backtracking Search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440367" y="3374036"/>
            <a:ext cx="5766803" cy="4196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0"/>
              </a:lnSpc>
            </a:pPr>
            <a:endParaRPr/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 Sudoku:</a:t>
            </a:r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Picks an empty cell</a:t>
            </a:r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Tries values 1–9</a:t>
            </a:r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If invalid later → goes back and tries the next option</a:t>
            </a:r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Continues until the board is filled correctly or no solution exists</a:t>
            </a:r>
          </a:p>
          <a:p>
            <a:pPr algn="ctr">
              <a:lnSpc>
                <a:spcPts val="3350"/>
              </a:lnSpc>
            </a:pPr>
            <a:endParaRPr lang="en-US" sz="239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3350"/>
              </a:lnSpc>
            </a:pPr>
            <a:endParaRPr lang="en-US" sz="239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2713827"/>
            <a:ext cx="4842768" cy="677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Forward Checking</a:t>
            </a:r>
          </a:p>
        </p:txBody>
      </p:sp>
      <p:sp>
        <p:nvSpPr>
          <p:cNvPr id="7" name="Freeform 7"/>
          <p:cNvSpPr/>
          <p:nvPr/>
        </p:nvSpPr>
        <p:spPr>
          <a:xfrm rot="-5400000">
            <a:off x="14502228" y="5233184"/>
            <a:ext cx="4259304" cy="8050231"/>
          </a:xfrm>
          <a:custGeom>
            <a:avLst/>
            <a:gdLst/>
            <a:ahLst/>
            <a:cxnLst/>
            <a:rect l="l" t="t" r="r" b="b"/>
            <a:pathLst>
              <a:path w="4259304" h="8050231">
                <a:moveTo>
                  <a:pt x="0" y="0"/>
                </a:moveTo>
                <a:lnTo>
                  <a:pt x="4259304" y="0"/>
                </a:lnTo>
                <a:lnTo>
                  <a:pt x="4259304" y="8050232"/>
                </a:lnTo>
                <a:lnTo>
                  <a:pt x="0" y="8050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4057650" y="-1196503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145661" y="-3695700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2570772" y="2730337"/>
            <a:ext cx="4842768" cy="677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0"/>
              </a:lnSpc>
            </a:pPr>
            <a:r>
              <a:rPr lang="en-US" sz="3707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Forward Checking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66683" y="3324506"/>
            <a:ext cx="5766803" cy="5873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0"/>
              </a:lnSpc>
            </a:pPr>
            <a:endParaRPr/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 Sudoku:</a:t>
            </a:r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After assigning a value to a cell, it removes that value from the domains of all related empty cells (same row, column, and box)</a:t>
            </a:r>
          </a:p>
          <a:p>
            <a:pPr algn="ctr">
              <a:lnSpc>
                <a:spcPts val="3350"/>
              </a:lnSpc>
            </a:pPr>
            <a:endParaRPr lang="en-US" sz="239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If any domain becomes empty → early backtrack</a:t>
            </a:r>
          </a:p>
          <a:p>
            <a:pPr algn="ctr">
              <a:lnSpc>
                <a:spcPts val="3350"/>
              </a:lnSpc>
            </a:pPr>
            <a:endParaRPr lang="en-US" sz="239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3350"/>
              </a:lnSpc>
            </a:pPr>
            <a:endParaRPr lang="en-US" sz="239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3350"/>
              </a:lnSpc>
            </a:pPr>
            <a:endParaRPr lang="en-US" sz="239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3350"/>
              </a:lnSpc>
            </a:pPr>
            <a:endParaRPr lang="en-US" sz="239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3350"/>
              </a:lnSpc>
            </a:pPr>
            <a:endParaRPr lang="en-US" sz="239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311945" y="3804104"/>
            <a:ext cx="5766803" cy="2520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 Sudoku:</a:t>
            </a:r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Among all empty cells, the one with the smallest domain (least options) is selected</a:t>
            </a:r>
          </a:p>
          <a:p>
            <a:pPr algn="ctr">
              <a:lnSpc>
                <a:spcPts val="3350"/>
              </a:lnSpc>
            </a:pPr>
            <a:r>
              <a:rPr lang="en-US" sz="23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This speeds up solving by reducing bad guesses early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31070" y="657225"/>
            <a:ext cx="4609246" cy="4114800"/>
          </a:xfrm>
          <a:custGeom>
            <a:avLst/>
            <a:gdLst/>
            <a:ahLst/>
            <a:cxnLst/>
            <a:rect l="l" t="t" r="r" b="b"/>
            <a:pathLst>
              <a:path w="4609246" h="4114800">
                <a:moveTo>
                  <a:pt x="0" y="0"/>
                </a:moveTo>
                <a:lnTo>
                  <a:pt x="4609247" y="0"/>
                </a:lnTo>
                <a:lnTo>
                  <a:pt x="4609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543425" y="542925"/>
            <a:ext cx="9201150" cy="9201150"/>
          </a:xfrm>
          <a:custGeom>
            <a:avLst/>
            <a:gdLst/>
            <a:ahLst/>
            <a:cxnLst/>
            <a:rect l="l" t="t" r="r" b="b"/>
            <a:pathLst>
              <a:path w="9201150" h="9201150">
                <a:moveTo>
                  <a:pt x="0" y="0"/>
                </a:moveTo>
                <a:lnTo>
                  <a:pt x="9201150" y="0"/>
                </a:lnTo>
                <a:lnTo>
                  <a:pt x="9201150" y="9201150"/>
                </a:lnTo>
                <a:lnTo>
                  <a:pt x="0" y="92011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5156062" y="5658901"/>
            <a:ext cx="4609246" cy="4114800"/>
          </a:xfrm>
          <a:custGeom>
            <a:avLst/>
            <a:gdLst/>
            <a:ahLst/>
            <a:cxnLst/>
            <a:rect l="l" t="t" r="r" b="b"/>
            <a:pathLst>
              <a:path w="4609246" h="4114800">
                <a:moveTo>
                  <a:pt x="4609247" y="0"/>
                </a:moveTo>
                <a:lnTo>
                  <a:pt x="0" y="0"/>
                </a:lnTo>
                <a:lnTo>
                  <a:pt x="0" y="4114800"/>
                </a:lnTo>
                <a:lnTo>
                  <a:pt x="4609247" y="4114800"/>
                </a:lnTo>
                <a:lnTo>
                  <a:pt x="460924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581400" y="5312118"/>
            <a:ext cx="10838094" cy="4845415"/>
          </a:xfrm>
          <a:custGeom>
            <a:avLst/>
            <a:gdLst/>
            <a:ahLst/>
            <a:cxnLst/>
            <a:rect l="l" t="t" r="r" b="b"/>
            <a:pathLst>
              <a:path w="10838094" h="4845415">
                <a:moveTo>
                  <a:pt x="0" y="0"/>
                </a:moveTo>
                <a:lnTo>
                  <a:pt x="10838094" y="0"/>
                </a:lnTo>
                <a:lnTo>
                  <a:pt x="10838094" y="4845415"/>
                </a:lnTo>
                <a:lnTo>
                  <a:pt x="0" y="48454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273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21492" y="2282264"/>
            <a:ext cx="10445016" cy="3376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61"/>
              </a:lnSpc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GUI is made with Tkinter.</a:t>
            </a:r>
          </a:p>
          <a:p>
            <a:pPr algn="ctr">
              <a:lnSpc>
                <a:spcPts val="4461"/>
              </a:lnSpc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9x9 grid of text boxes for input.</a:t>
            </a:r>
          </a:p>
          <a:p>
            <a:pPr algn="ctr">
              <a:lnSpc>
                <a:spcPts val="4461"/>
              </a:lnSpc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“Solve” button triggers the AI agent.</a:t>
            </a:r>
          </a:p>
          <a:p>
            <a:pPr algn="ctr">
              <a:lnSpc>
                <a:spcPts val="4461"/>
              </a:lnSpc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Displays the result in the same interface.</a:t>
            </a:r>
          </a:p>
          <a:p>
            <a:pPr algn="ctr">
              <a:lnSpc>
                <a:spcPts val="4461"/>
              </a:lnSpc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Clean, minimal design.</a:t>
            </a:r>
          </a:p>
          <a:p>
            <a:pPr algn="ctr">
              <a:lnSpc>
                <a:spcPts val="4461"/>
              </a:lnSpc>
            </a:pPr>
            <a:endParaRPr lang="en-US" sz="3186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921492" y="542925"/>
            <a:ext cx="10078076" cy="1610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GUI DESIGN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16530" y="-4057650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622319" y="6361959"/>
            <a:ext cx="8115300" cy="8115300"/>
          </a:xfrm>
          <a:custGeom>
            <a:avLst/>
            <a:gdLst/>
            <a:ahLst/>
            <a:cxnLst/>
            <a:rect l="l" t="t" r="r" b="b"/>
            <a:pathLst>
              <a:path w="8115300" h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122163" y="1263543"/>
            <a:ext cx="8172675" cy="7759914"/>
          </a:xfrm>
          <a:custGeom>
            <a:avLst/>
            <a:gdLst/>
            <a:ahLst/>
            <a:cxnLst/>
            <a:rect l="l" t="t" r="r" b="b"/>
            <a:pathLst>
              <a:path w="8172675" h="7759914">
                <a:moveTo>
                  <a:pt x="0" y="0"/>
                </a:moveTo>
                <a:lnTo>
                  <a:pt x="8172675" y="0"/>
                </a:lnTo>
                <a:lnTo>
                  <a:pt x="8172675" y="7759914"/>
                </a:lnTo>
                <a:lnTo>
                  <a:pt x="0" y="77599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622319" y="2836945"/>
            <a:ext cx="9698654" cy="6748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7972" lvl="1" indent="-343986" algn="just">
              <a:lnSpc>
                <a:spcPts val="4461"/>
              </a:lnSpc>
              <a:buFont typeface="Arial"/>
              <a:buChar char="•"/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Successfully applied CSP to solve Sudoku with AI.</a:t>
            </a:r>
          </a:p>
          <a:p>
            <a:pPr marL="687972" lvl="1" indent="-343986" algn="just">
              <a:lnSpc>
                <a:spcPts val="4461"/>
              </a:lnSpc>
              <a:buFont typeface="Arial"/>
              <a:buChar char="•"/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Implemented inference and heuristic methods.</a:t>
            </a:r>
          </a:p>
          <a:p>
            <a:pPr marL="687972" lvl="1" indent="-343986" algn="just">
              <a:lnSpc>
                <a:spcPts val="4461"/>
              </a:lnSpc>
              <a:buFont typeface="Arial"/>
              <a:buChar char="•"/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and effective GUI integration.</a:t>
            </a:r>
          </a:p>
          <a:p>
            <a:pPr algn="just">
              <a:lnSpc>
                <a:spcPts val="4461"/>
              </a:lnSpc>
            </a:pPr>
            <a:endParaRPr lang="en-US" sz="3186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87972" lvl="1" indent="-343986" algn="just">
              <a:lnSpc>
                <a:spcPts val="4461"/>
              </a:lnSpc>
              <a:buFont typeface="Arial"/>
              <a:buChar char="•"/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Future Improvements:</a:t>
            </a:r>
          </a:p>
          <a:p>
            <a:pPr marL="1375945" lvl="2" indent="-458648" algn="just">
              <a:lnSpc>
                <a:spcPts val="4461"/>
              </a:lnSpc>
              <a:buFont typeface="Arial"/>
              <a:buChar char="⚬"/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Highlight solved cells</a:t>
            </a:r>
          </a:p>
          <a:p>
            <a:pPr marL="1375945" lvl="2" indent="-458648" algn="just">
              <a:lnSpc>
                <a:spcPts val="4461"/>
              </a:lnSpc>
              <a:buFont typeface="Arial"/>
              <a:buChar char="⚬"/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Add puzzle generator</a:t>
            </a:r>
          </a:p>
          <a:p>
            <a:pPr marL="1375945" lvl="2" indent="-458648" algn="just">
              <a:lnSpc>
                <a:spcPts val="4461"/>
              </a:lnSpc>
              <a:buFont typeface="Arial"/>
              <a:buChar char="⚬"/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Solve larger boards (16x16)</a:t>
            </a:r>
          </a:p>
          <a:p>
            <a:pPr marL="1375945" lvl="2" indent="-458648" algn="just">
              <a:lnSpc>
                <a:spcPts val="4461"/>
              </a:lnSpc>
              <a:buFont typeface="Arial"/>
              <a:buChar char="⚬"/>
            </a:pPr>
            <a:r>
              <a:rPr lang="en-US" sz="31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 AC-3 or genetic algorithm</a:t>
            </a:r>
          </a:p>
          <a:p>
            <a:pPr algn="just">
              <a:lnSpc>
                <a:spcPts val="4461"/>
              </a:lnSpc>
            </a:pPr>
            <a:endParaRPr lang="en-US" sz="3186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967027" y="607715"/>
            <a:ext cx="15641205" cy="2821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1000"/>
              </a:lnSpc>
            </a:pPr>
            <a:r>
              <a:rPr lang="en-US" sz="9734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CONCLUSION &amp; FUTURE WORK</a:t>
            </a:r>
          </a:p>
          <a:p>
            <a:pPr algn="r">
              <a:lnSpc>
                <a:spcPts val="11000"/>
              </a:lnSpc>
            </a:pPr>
            <a:endParaRPr lang="en-US" sz="9734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75015" y="542925"/>
            <a:ext cx="9201150" cy="9201150"/>
          </a:xfrm>
          <a:custGeom>
            <a:avLst/>
            <a:gdLst/>
            <a:ahLst/>
            <a:cxnLst/>
            <a:rect l="l" t="t" r="r" b="b"/>
            <a:pathLst>
              <a:path w="9201150" h="9201150">
                <a:moveTo>
                  <a:pt x="0" y="0"/>
                </a:moveTo>
                <a:lnTo>
                  <a:pt x="9201150" y="0"/>
                </a:lnTo>
                <a:lnTo>
                  <a:pt x="9201150" y="9201150"/>
                </a:lnTo>
                <a:lnTo>
                  <a:pt x="0" y="92011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578375">
            <a:off x="8323700" y="-4291982"/>
            <a:ext cx="15959856" cy="8583964"/>
          </a:xfrm>
          <a:custGeom>
            <a:avLst/>
            <a:gdLst/>
            <a:ahLst/>
            <a:cxnLst/>
            <a:rect l="l" t="t" r="r" b="b"/>
            <a:pathLst>
              <a:path w="15959856" h="8583964">
                <a:moveTo>
                  <a:pt x="0" y="0"/>
                </a:moveTo>
                <a:lnTo>
                  <a:pt x="15959857" y="0"/>
                </a:lnTo>
                <a:lnTo>
                  <a:pt x="15959857" y="8583964"/>
                </a:lnTo>
                <a:lnTo>
                  <a:pt x="0" y="85839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984372" y="3726507"/>
            <a:ext cx="14319257" cy="2548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851"/>
              </a:lnSpc>
            </a:pPr>
            <a:r>
              <a:rPr lang="en-US" sz="14893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sp>
        <p:nvSpPr>
          <p:cNvPr id="5" name="Freeform 5"/>
          <p:cNvSpPr/>
          <p:nvPr/>
        </p:nvSpPr>
        <p:spPr>
          <a:xfrm rot="1366517">
            <a:off x="-1768901" y="4979430"/>
            <a:ext cx="12307770" cy="7200900"/>
          </a:xfrm>
          <a:custGeom>
            <a:avLst/>
            <a:gdLst/>
            <a:ahLst/>
            <a:cxnLst/>
            <a:rect l="l" t="t" r="r" b="b"/>
            <a:pathLst>
              <a:path w="12307770" h="7200900">
                <a:moveTo>
                  <a:pt x="0" y="0"/>
                </a:moveTo>
                <a:lnTo>
                  <a:pt x="12307770" y="0"/>
                </a:lnTo>
                <a:lnTo>
                  <a:pt x="1230777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446</Words>
  <Application>Microsoft Office PowerPoint</Application>
  <PresentationFormat>Custom</PresentationFormat>
  <Paragraphs>71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Impact</vt:lpstr>
      <vt:lpstr>Poppins Bold</vt:lpstr>
      <vt:lpstr>Poppins</vt:lpstr>
      <vt:lpstr>Anton</vt:lpstr>
      <vt:lpstr>Arial</vt:lpstr>
      <vt:lpstr>Poppins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Agent-Based Sudoku Solver</dc:title>
  <cp:lastModifiedBy>Md. Shakibur Rahman Shanto</cp:lastModifiedBy>
  <cp:revision>5</cp:revision>
  <dcterms:created xsi:type="dcterms:W3CDTF">2006-08-16T00:00:00Z</dcterms:created>
  <dcterms:modified xsi:type="dcterms:W3CDTF">2025-07-08T06:30:42Z</dcterms:modified>
  <dc:identifier>DAGsgl5gQTI</dc:identifier>
</cp:coreProperties>
</file>

<file path=docProps/thumbnail.jpeg>
</file>